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9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7" r:id="rId8"/>
    <p:sldId id="262" r:id="rId9"/>
    <p:sldId id="263" r:id="rId10"/>
    <p:sldId id="25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0" autoAdjust="0"/>
  </p:normalViewPr>
  <p:slideViewPr>
    <p:cSldViewPr snapToGrid="0">
      <p:cViewPr varScale="1">
        <p:scale>
          <a:sx n="112" d="100"/>
          <a:sy n="112" d="100"/>
        </p:scale>
        <p:origin x="14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37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E2B96E-59C0-4DA4-961B-70FCC4D343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E1419-F640-4F28-ABFD-1D076243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64D0EE-32F3-4319-AD28-DEF55D71A27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B0FBA-AFF1-412D-BC8D-AA594A56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71CB0FBA-AFF1-412D-BC8D-AA594A56BFD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006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71CB0FBA-AFF1-412D-BC8D-AA594A56BFD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53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21303"/>
            <a:ext cx="8540496" cy="200253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2040" y="3739896"/>
            <a:ext cx="5520208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Rank/Grade Name</a:t>
            </a:r>
            <a:br>
              <a:rPr lang="en-US" dirty="0"/>
            </a:br>
            <a:r>
              <a:rPr lang="en-US" dirty="0"/>
              <a:t>Office Symbol</a:t>
            </a:r>
            <a:br>
              <a:rPr lang="en-US" dirty="0"/>
            </a:br>
            <a:r>
              <a:rPr lang="en-US" dirty="0"/>
              <a:t>Date of briefing</a:t>
            </a:r>
            <a:br>
              <a:rPr lang="en-US" dirty="0"/>
            </a:br>
            <a:r>
              <a:rPr lang="en-US" dirty="0"/>
              <a:t>Version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6304" y="1207008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6304" y="6483096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74596" y="457200"/>
            <a:ext cx="719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8899" y="100584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2074" y="6574536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95E156-D4AD-878A-0B30-960EB63FB889}"/>
              </a:ext>
            </a:extLst>
          </p:cNvPr>
          <p:cNvSpPr txBox="1">
            <a:spLocks/>
          </p:cNvSpPr>
          <p:nvPr userDrawn="1"/>
        </p:nvSpPr>
        <p:spPr>
          <a:xfrm>
            <a:off x="1666237" y="1219144"/>
            <a:ext cx="5832046" cy="307777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b="1" i="1" kern="1200" spc="4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Schoolbook" panose="02040604050505020304" pitchFamily="18" charset="0"/>
              </a:rPr>
              <a:t>Integrity – Service - Excellence</a:t>
            </a:r>
          </a:p>
        </p:txBody>
      </p:sp>
      <p:pic>
        <p:nvPicPr>
          <p:cNvPr id="5" name="Picture 4" descr="ARPC_Shield_Plain_5x5">
            <a:extLst>
              <a:ext uri="{FF2B5EF4-FFF2-40B4-BE49-F238E27FC236}">
                <a16:creationId xmlns:a16="http://schemas.microsoft.com/office/drawing/2014/main" id="{BF84107B-2970-BDF3-74B3-43743CBD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5987"/>
            <a:ext cx="2714103" cy="2545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536" y="1389888"/>
            <a:ext cx="914400" cy="4910328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" y="1389888"/>
            <a:ext cx="7159752" cy="491032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7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4095751" y="3924300"/>
            <a:ext cx="44958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8300" y="6524625"/>
            <a:ext cx="11430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1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9C18B6-E414-466F-851B-39C30E79935A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sp>
        <p:nvSpPr>
          <p:cNvPr id="20" name="Line 1036"/>
          <p:cNvSpPr>
            <a:spLocks noChangeShapeType="1"/>
          </p:cNvSpPr>
          <p:nvPr userDrawn="1"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47848-01DE-4980-390E-9B090B029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199300"/>
            <a:ext cx="3285392" cy="3104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3D0965-48B7-4764-ED2C-C7505BFCBC7E}"/>
              </a:ext>
            </a:extLst>
          </p:cNvPr>
          <p:cNvSpPr txBox="1"/>
          <p:nvPr userDrawn="1"/>
        </p:nvSpPr>
        <p:spPr>
          <a:xfrm>
            <a:off x="3962074" y="100584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34924-9679-3EFA-6DC3-E1D7A08BB7D5}"/>
              </a:ext>
            </a:extLst>
          </p:cNvPr>
          <p:cNvSpPr txBox="1"/>
          <p:nvPr userDrawn="1"/>
        </p:nvSpPr>
        <p:spPr>
          <a:xfrm>
            <a:off x="3962074" y="6574536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2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344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086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4" y="1066800"/>
            <a:ext cx="4122739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6" y="1066800"/>
            <a:ext cx="4122737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76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752602"/>
            <a:ext cx="4040188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1752602"/>
            <a:ext cx="4041775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39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0"/>
            <a:ext cx="5111751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553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75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143001"/>
            <a:ext cx="552608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447800" y="304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i="1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641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82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13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87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381001" y="1066800"/>
            <a:ext cx="61722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7" y="1066800"/>
            <a:ext cx="2011363" cy="518160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16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82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270000" y="990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dirty="0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524000"/>
            <a:ext cx="8486775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8664575" y="6524625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8D59C-38CD-4BCA-8F0D-98F141B936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F6C3F-3B4B-BAF2-FDEA-905619254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3230273"/>
            <a:ext cx="3291254" cy="3110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795DC-BC3D-9E09-0872-3FEB3A95234E}"/>
              </a:ext>
            </a:extLst>
          </p:cNvPr>
          <p:cNvSpPr txBox="1"/>
          <p:nvPr userDrawn="1"/>
        </p:nvSpPr>
        <p:spPr>
          <a:xfrm>
            <a:off x="3962074" y="6574536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9DF9A-5940-B7E8-9D7E-C09DC0C7984D}"/>
              </a:ext>
            </a:extLst>
          </p:cNvPr>
          <p:cNvSpPr txBox="1"/>
          <p:nvPr userDrawn="1"/>
        </p:nvSpPr>
        <p:spPr>
          <a:xfrm>
            <a:off x="3962074" y="100584"/>
            <a:ext cx="1231427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  <a:endParaRPr lang="en-US" sz="1200" b="1" dirty="0">
              <a:solidFill>
                <a:srgbClr val="007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1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6225" y="1504950"/>
            <a:ext cx="8397875" cy="47434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6323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as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1295400"/>
            <a:ext cx="2286000" cy="31242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629400" y="1295400"/>
            <a:ext cx="228600" cy="5135879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 rot="5400000">
            <a:off x="3162300" y="2095500"/>
            <a:ext cx="304800" cy="662940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</a:rPr>
              <a:t>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1"/>
          </p:nvPr>
        </p:nvSpPr>
        <p:spPr>
          <a:xfrm>
            <a:off x="228600" y="1295400"/>
            <a:ext cx="6400800" cy="39623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12"/>
          <p:cNvSpPr txBox="1">
            <a:spLocks noChangeArrowheads="1"/>
          </p:cNvSpPr>
          <p:nvPr userDrawn="1"/>
        </p:nvSpPr>
        <p:spPr bwMode="auto">
          <a:xfrm>
            <a:off x="6858000" y="1170906"/>
            <a:ext cx="2286000" cy="21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u="sng" dirty="0">
                <a:solidFill>
                  <a:srgbClr val="000000"/>
                </a:solidFill>
              </a:rPr>
              <a:t>Analysis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" name="Content Placeholder 5"/>
          <p:cNvSpPr>
            <a:spLocks noGrp="1"/>
          </p:cNvSpPr>
          <p:nvPr>
            <p:ph sz="quarter" idx="14"/>
          </p:nvPr>
        </p:nvSpPr>
        <p:spPr>
          <a:xfrm>
            <a:off x="6858000" y="4724400"/>
            <a:ext cx="2286000" cy="1676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791428" y="6584458"/>
            <a:ext cx="3276858" cy="169277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100" b="1" i="1" kern="1200" spc="4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Innovate, Accelerate, Thrive</a:t>
            </a:r>
          </a:p>
        </p:txBody>
      </p:sp>
    </p:spTree>
    <p:extLst>
      <p:ext uri="{BB962C8B-B14F-4D97-AF65-F5344CB8AC3E}">
        <p14:creationId xmlns:p14="http://schemas.microsoft.com/office/powerpoint/2010/main" val="4060515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02188"/>
            <a:ext cx="8540496" cy="200253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2040" y="3739896"/>
            <a:ext cx="5520208" cy="2542032"/>
          </a:xfrm>
        </p:spPr>
        <p:txBody>
          <a:bodyPr anchor="b"/>
          <a:lstStyle>
            <a:lvl1pPr marL="0" indent="0" algn="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Rank/Grade Name</a:t>
            </a:r>
            <a:br>
              <a:rPr lang="en-US"/>
            </a:br>
            <a:r>
              <a:rPr lang="en-US"/>
              <a:t>Office Symbol</a:t>
            </a:r>
            <a:br>
              <a:rPr lang="en-US"/>
            </a:br>
            <a:r>
              <a:rPr lang="en-US"/>
              <a:t>Date of briefing</a:t>
            </a:r>
            <a:br>
              <a:rPr lang="en-US"/>
            </a:br>
            <a:r>
              <a:rPr lang="en-US"/>
              <a:t>Version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8512" y="6601844"/>
            <a:ext cx="420624" cy="173736"/>
          </a:xfrm>
        </p:spPr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6304" y="1207008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6304" y="6483096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860419" y="457202"/>
            <a:ext cx="54425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en-US" sz="2700" b="1" i="1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4103" y="100585"/>
            <a:ext cx="1298112" cy="184666"/>
          </a:xfrm>
          <a:prstGeom prst="rect">
            <a:avLst/>
          </a:prstGeom>
          <a:noFill/>
        </p:spPr>
        <p:txBody>
          <a:bodyPr wrap="none" lIns="68580" tIns="0" bIns="0" rtlCol="0">
            <a:spAutoFit/>
          </a:bodyPr>
          <a:lstStyle/>
          <a:p>
            <a:r>
              <a:rPr lang="en-US" sz="1200" b="1">
                <a:solidFill>
                  <a:srgbClr val="007A33"/>
                </a:solidFill>
              </a:rPr>
              <a:t>UNCLASSIFIED</a:t>
            </a:r>
            <a:endParaRPr lang="en-US" sz="1350" b="1">
              <a:solidFill>
                <a:srgbClr val="007A33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46146" y="6567394"/>
            <a:ext cx="1298112" cy="184666"/>
          </a:xfrm>
          <a:prstGeom prst="rect">
            <a:avLst/>
          </a:prstGeom>
          <a:noFill/>
        </p:spPr>
        <p:txBody>
          <a:bodyPr wrap="none" lIns="68580" tIns="0" bIns="0" rtlCol="0">
            <a:spAutoFit/>
          </a:bodyPr>
          <a:lstStyle/>
          <a:p>
            <a:r>
              <a:rPr lang="en-US" sz="1200" b="1">
                <a:solidFill>
                  <a:srgbClr val="007A33"/>
                </a:solidFill>
              </a:rPr>
              <a:t>UNCLASSIFIED</a:t>
            </a:r>
            <a:endParaRPr lang="en-US" sz="1350" b="1">
              <a:solidFill>
                <a:srgbClr val="007A3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B3C3BE-819F-C7A9-9551-029CD9473E94}"/>
              </a:ext>
            </a:extLst>
          </p:cNvPr>
          <p:cNvSpPr txBox="1">
            <a:spLocks/>
          </p:cNvSpPr>
          <p:nvPr userDrawn="1"/>
        </p:nvSpPr>
        <p:spPr>
          <a:xfrm>
            <a:off x="2196842" y="1239532"/>
            <a:ext cx="4775987" cy="230832"/>
          </a:xfrm>
          <a:prstGeom prst="rect">
            <a:avLst/>
          </a:prstGeom>
        </p:spPr>
        <p:txBody>
          <a:bodyPr vert="horz" wrap="none" lIns="68580" tIns="0" rIns="6858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b="1" i="1" kern="1200" spc="4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Century Schoolbook" panose="02040604050505020304" pitchFamily="18" charset="0"/>
              </a:rPr>
              <a:t>Integrity – Service - Excellence</a:t>
            </a:r>
          </a:p>
        </p:txBody>
      </p:sp>
      <p:pic>
        <p:nvPicPr>
          <p:cNvPr id="5" name="Picture 4" descr="ARPC_Shield_Plain_5x5">
            <a:extLst>
              <a:ext uri="{FF2B5EF4-FFF2-40B4-BE49-F238E27FC236}">
                <a16:creationId xmlns:a16="http://schemas.microsoft.com/office/drawing/2014/main" id="{B98547F6-9ED9-96EE-E687-3CD3A9F7C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9897"/>
            <a:ext cx="2035577" cy="2545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422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99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8119872" cy="31181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4553712"/>
            <a:ext cx="8119872" cy="17465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9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89888"/>
            <a:ext cx="4032504" cy="4910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432" y="1389888"/>
            <a:ext cx="4032504" cy="4910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18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4032504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" y="2212848"/>
            <a:ext cx="4032504" cy="4087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1389888"/>
            <a:ext cx="4032504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12848"/>
            <a:ext cx="4032504" cy="4087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50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8119872" cy="31181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4553712"/>
            <a:ext cx="8119872" cy="174650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6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07008" y="329184"/>
            <a:ext cx="6693408" cy="77724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5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3127248" cy="9144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032" y="1389888"/>
            <a:ext cx="4946904" cy="4910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3127248" cy="39959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207008" y="329184"/>
            <a:ext cx="6693408" cy="777240"/>
          </a:xfrm>
          <a:prstGeom prst="rect">
            <a:avLst/>
          </a:prstGeom>
        </p:spPr>
        <p:txBody>
          <a:bodyPr vert="horz" lIns="68580" tIns="0" rIns="6858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83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3127248" cy="914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5032" y="1389888"/>
            <a:ext cx="4946904" cy="491032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3127248" cy="39959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207008" y="329184"/>
            <a:ext cx="6693408" cy="777240"/>
          </a:xfrm>
          <a:prstGeom prst="rect">
            <a:avLst/>
          </a:prstGeom>
        </p:spPr>
        <p:txBody>
          <a:bodyPr vert="horz" lIns="68580" tIns="0" rIns="6858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07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6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536" y="1389888"/>
            <a:ext cx="914400" cy="4910328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" y="1389888"/>
            <a:ext cx="7159752" cy="491032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207008" y="329184"/>
            <a:ext cx="6693408" cy="777240"/>
          </a:xfrm>
          <a:prstGeom prst="rect">
            <a:avLst/>
          </a:prstGeom>
        </p:spPr>
        <p:txBody>
          <a:bodyPr vert="horz" lIns="68580" tIns="0" rIns="6858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89888"/>
            <a:ext cx="4032504" cy="4910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432" y="1389888"/>
            <a:ext cx="4032504" cy="4910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4032504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" y="2212848"/>
            <a:ext cx="4032504" cy="4087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1389888"/>
            <a:ext cx="4032504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12848"/>
            <a:ext cx="4032504" cy="4087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6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3127248" cy="9144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032" y="1389888"/>
            <a:ext cx="4946904" cy="4910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3127248" cy="39959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3127248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5032" y="1389888"/>
            <a:ext cx="4946904" cy="49103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3127248" cy="39959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7950" y="329184"/>
            <a:ext cx="6522465" cy="77724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8119872" cy="491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8512" y="6574536"/>
            <a:ext cx="420624" cy="173736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1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6CE39B9-1A27-47F9-A82C-641F9093E4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" y="6583680"/>
            <a:ext cx="622286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As of: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6304" y="1207008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46304" y="6483096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358621" y="6574535"/>
            <a:ext cx="1231427" cy="173736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7008" y="100584"/>
            <a:ext cx="1231427" cy="173736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</a:p>
        </p:txBody>
      </p:sp>
      <p:pic>
        <p:nvPicPr>
          <p:cNvPr id="7" name="Picture 6" descr="ARPC_Shield_Plain_5x5">
            <a:extLst>
              <a:ext uri="{FF2B5EF4-FFF2-40B4-BE49-F238E27FC236}">
                <a16:creationId xmlns:a16="http://schemas.microsoft.com/office/drawing/2014/main" id="{381910D5-0F7D-CBE7-AB62-27FE319CD1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" y="133648"/>
            <a:ext cx="1071296" cy="94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5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49C9E-648F-2461-5747-43F333157853}"/>
              </a:ext>
            </a:extLst>
          </p:cNvPr>
          <p:cNvSpPr txBox="1"/>
          <p:nvPr userDrawn="1"/>
        </p:nvSpPr>
        <p:spPr>
          <a:xfrm>
            <a:off x="54864" y="6583680"/>
            <a:ext cx="622286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As of: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58888A-DC28-7B72-5BFD-C8D3BB9B5D2F}"/>
              </a:ext>
            </a:extLst>
          </p:cNvPr>
          <p:cNvSpPr txBox="1">
            <a:spLocks/>
          </p:cNvSpPr>
          <p:nvPr userDrawn="1"/>
        </p:nvSpPr>
        <p:spPr>
          <a:xfrm>
            <a:off x="8668512" y="6574536"/>
            <a:ext cx="420624" cy="173736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E39B9-1A27-47F9-A82C-641F9093E437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4DBEC-8DB6-20CD-F42B-F0F534F41DB3}"/>
              </a:ext>
            </a:extLst>
          </p:cNvPr>
          <p:cNvSpPr txBox="1"/>
          <p:nvPr userDrawn="1"/>
        </p:nvSpPr>
        <p:spPr>
          <a:xfrm>
            <a:off x="7358621" y="6574535"/>
            <a:ext cx="1231427" cy="173736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36BB1-2891-C03D-53E6-739D6D627655}"/>
              </a:ext>
            </a:extLst>
          </p:cNvPr>
          <p:cNvSpPr txBox="1"/>
          <p:nvPr userDrawn="1"/>
        </p:nvSpPr>
        <p:spPr>
          <a:xfrm>
            <a:off x="1207008" y="100584"/>
            <a:ext cx="1231427" cy="173736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UNCLASSIFIED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5EDB3-CBA0-E3E9-AC2C-79D4C808EE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6850" y="39305"/>
            <a:ext cx="969449" cy="916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E4945-772D-E37F-B435-DADC1B2E0E2D}"/>
              </a:ext>
            </a:extLst>
          </p:cNvPr>
          <p:cNvSpPr txBox="1"/>
          <p:nvPr userDrawn="1"/>
        </p:nvSpPr>
        <p:spPr>
          <a:xfrm>
            <a:off x="2003822" y="6524422"/>
            <a:ext cx="5143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Combat-proven readiness for 75 years…transforming the future!!</a:t>
            </a:r>
          </a:p>
        </p:txBody>
      </p:sp>
    </p:spTree>
    <p:extLst>
      <p:ext uri="{BB962C8B-B14F-4D97-AF65-F5344CB8AC3E}">
        <p14:creationId xmlns:p14="http://schemas.microsoft.com/office/powerpoint/2010/main" val="11894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08" y="329184"/>
            <a:ext cx="6693408" cy="77724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8119872" cy="491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8512" y="6544692"/>
            <a:ext cx="420624" cy="173736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6CE39B9-1A27-47F9-A82C-641F9093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" y="6518119"/>
            <a:ext cx="640881" cy="184666"/>
          </a:xfrm>
          <a:prstGeom prst="rect">
            <a:avLst/>
          </a:prstGeom>
          <a:noFill/>
        </p:spPr>
        <p:txBody>
          <a:bodyPr wrap="none" lIns="68580" tIns="0" bIns="0" rtlCol="0">
            <a:spAutoFit/>
          </a:bodyPr>
          <a:lstStyle/>
          <a:p>
            <a:r>
              <a:rPr lang="en-US" sz="1200" b="1">
                <a:solidFill>
                  <a:schemeClr val="bg2">
                    <a:lumMod val="50000"/>
                  </a:schemeClr>
                </a:solidFill>
              </a:rPr>
              <a:t>As of: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6304" y="1207008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46304" y="6406888"/>
            <a:ext cx="885139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358621" y="6506592"/>
            <a:ext cx="1298112" cy="184666"/>
          </a:xfrm>
          <a:prstGeom prst="rect">
            <a:avLst/>
          </a:prstGeom>
          <a:noFill/>
        </p:spPr>
        <p:txBody>
          <a:bodyPr wrap="none" lIns="68580" tIns="0" bIns="0" rtlCol="0">
            <a:spAutoFit/>
          </a:bodyPr>
          <a:lstStyle/>
          <a:p>
            <a:r>
              <a:rPr lang="en-US" sz="1200" b="1">
                <a:solidFill>
                  <a:srgbClr val="007A33"/>
                </a:solidFill>
              </a:rPr>
              <a:t>UNCLASSIFIED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7009" y="100584"/>
            <a:ext cx="1298112" cy="184666"/>
          </a:xfrm>
          <a:prstGeom prst="rect">
            <a:avLst/>
          </a:prstGeom>
          <a:noFill/>
        </p:spPr>
        <p:txBody>
          <a:bodyPr wrap="none" lIns="68580" tIns="0" bIns="0" rtlCol="0">
            <a:spAutoFit/>
          </a:bodyPr>
          <a:lstStyle/>
          <a:p>
            <a:r>
              <a:rPr lang="en-US" sz="1200" b="1">
                <a:solidFill>
                  <a:srgbClr val="007A33"/>
                </a:solidFill>
              </a:rPr>
              <a:t>UNCLASSIFIED</a:t>
            </a:r>
          </a:p>
        </p:txBody>
      </p:sp>
      <p:pic>
        <p:nvPicPr>
          <p:cNvPr id="7" name="Picture 6" descr="ARPC_Shield_Plain_5x5">
            <a:extLst>
              <a:ext uri="{FF2B5EF4-FFF2-40B4-BE49-F238E27FC236}">
                <a16:creationId xmlns:a16="http://schemas.microsoft.com/office/drawing/2014/main" id="{C3F2FAE6-AC9A-0289-5123-047D892B29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7" y="169956"/>
            <a:ext cx="803472" cy="94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1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288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Symbol" panose="05050102010706020507" pitchFamily="18" charset="2"/>
        <a:buChar char="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Symbol" panose="05050102010706020507" pitchFamily="18" charset="2"/>
        <a:buChar char="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Symbol" panose="05050102010706020507" pitchFamily="18" charset="2"/>
        <a:buChar char=""/>
        <a:defRPr sz="135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575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Symbol" panose="05050102010706020507" pitchFamily="18" charset="2"/>
        <a:buChar char="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1303"/>
            <a:ext cx="9144000" cy="2002536"/>
          </a:xfrm>
        </p:spPr>
        <p:txBody>
          <a:bodyPr/>
          <a:lstStyle/>
          <a:p>
            <a:r>
              <a:rPr lang="en-US" sz="4400" dirty="0"/>
              <a:t>AGR Continuation Decision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3A6CA-5704-75A7-325B-60D336D94E87}"/>
              </a:ext>
            </a:extLst>
          </p:cNvPr>
          <p:cNvSpPr txBox="1"/>
          <p:nvPr/>
        </p:nvSpPr>
        <p:spPr>
          <a:xfrm>
            <a:off x="5067657" y="4636532"/>
            <a:ext cx="326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SSgt/E-5 Jacob Rios</a:t>
            </a:r>
          </a:p>
          <a:p>
            <a:r>
              <a:rPr lang="en-US" dirty="0"/>
              <a:t>		    HQ ARPC/DPAAG</a:t>
            </a:r>
          </a:p>
          <a:p>
            <a:r>
              <a:rPr lang="en-US" dirty="0"/>
              <a:t>			     15 June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 ACD Milestones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January Board Cycle (1 Jan – 30 Jun)</a:t>
            </a:r>
          </a:p>
          <a:p>
            <a:r>
              <a:rPr lang="en-US" sz="2400" dirty="0"/>
              <a:t>July Board Cycle (15 Jul – 31 Dec)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Applicants who do not submit their ACD in time, will have it manually submitted by DPAAG to their Wing CC for an RDOS decision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Applicants who submitted their ACD application but did not get an FDA decision will be notified to submit an AGR Out of Cycle Application via MyVector</a:t>
            </a:r>
          </a:p>
          <a:p>
            <a:r>
              <a:rPr lang="en-US" sz="2400" b="1" i="1" dirty="0"/>
              <a:t>Note* Members who get extended that don’t have enough retainability will need to re-enlist or extend their ETS to support the new DOS</a:t>
            </a:r>
            <a:endParaRPr lang="en-US" sz="2400" dirty="0"/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25"/>
          <p:cNvSpPr txBox="1">
            <a:spLocks/>
          </p:cNvSpPr>
          <p:nvPr/>
        </p:nvSpPr>
        <p:spPr>
          <a:xfrm>
            <a:off x="522175" y="6555111"/>
            <a:ext cx="990600" cy="2468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002060"/>
                </a:solidFill>
              </a:rPr>
              <a:t>DD MMM YY</a:t>
            </a:r>
          </a:p>
        </p:txBody>
      </p:sp>
    </p:spTree>
    <p:extLst>
      <p:ext uri="{BB962C8B-B14F-4D97-AF65-F5344CB8AC3E}">
        <p14:creationId xmlns:p14="http://schemas.microsoft.com/office/powerpoint/2010/main" val="189463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AGR ACD Timeline and Lifecycle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6012" y="5765769"/>
            <a:ext cx="420624" cy="130302"/>
          </a:xfrm>
        </p:spPr>
        <p:txBody>
          <a:bodyPr>
            <a:noAutofit/>
          </a:bodyPr>
          <a:lstStyle/>
          <a:p>
            <a:pPr defTabSz="342900"/>
            <a:fld id="{76CE39B9-1A27-47F9-A82C-641F9093E437}" type="slidenum">
              <a:rPr lang="en-US">
                <a:solidFill>
                  <a:srgbClr val="E7E6E6">
                    <a:lumMod val="50000"/>
                  </a:srgbClr>
                </a:solidFill>
                <a:latin typeface="Arial" panose="020B0604020202020204"/>
              </a:rPr>
              <a:pPr defTabSz="342900"/>
              <a:t>3</a:t>
            </a:fld>
            <a:endParaRPr lang="en-US">
              <a:solidFill>
                <a:srgbClr val="E7E6E6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7083CB9A-7B15-1095-5C12-FAB090CD7E55}"/>
              </a:ext>
            </a:extLst>
          </p:cNvPr>
          <p:cNvSpPr txBox="1">
            <a:spLocks/>
          </p:cNvSpPr>
          <p:nvPr/>
        </p:nvSpPr>
        <p:spPr>
          <a:xfrm>
            <a:off x="531020" y="6503008"/>
            <a:ext cx="990600" cy="2468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002060"/>
                </a:solidFill>
              </a:rPr>
              <a:t>04 Jun 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222366-4DA6-228E-B41B-4EDA3A72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4" y="1384932"/>
            <a:ext cx="6452757" cy="48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2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AGR ACD Timeline and Lifecycle</a:t>
            </a:r>
            <a:endParaRPr lang="en-US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7083CB9A-7B15-1095-5C12-FAB090CD7E55}"/>
              </a:ext>
            </a:extLst>
          </p:cNvPr>
          <p:cNvSpPr txBox="1">
            <a:spLocks/>
          </p:cNvSpPr>
          <p:nvPr/>
        </p:nvSpPr>
        <p:spPr>
          <a:xfrm>
            <a:off x="531020" y="6503008"/>
            <a:ext cx="990600" cy="2468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002060"/>
                </a:solidFill>
              </a:rPr>
              <a:t>04 Jun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DD7EA-1DB2-4697-CC70-A39527B4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6" y="1410056"/>
            <a:ext cx="6068168" cy="45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6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 ACD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89888"/>
            <a:ext cx="8401200" cy="50280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January Board Cycle</a:t>
            </a:r>
          </a:p>
          <a:p>
            <a:pPr lvl="1"/>
            <a:r>
              <a:rPr lang="en-US" sz="2000" dirty="0"/>
              <a:t>1 Jan – 30 Jun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Applicants who do not complete their ACD by suspense will have it submitted to their Wing CC by DPAAG for an automatic RDOS decision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Applicants who do not get an FDA decision will be asked to submit an AGR Out of Cycle Application via MyVector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Note* Members who are approved but do not have enough retainability will need to re-enlist or extend before their AGR orders get modified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432" y="1389888"/>
            <a:ext cx="4032504" cy="9687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July Board Cycle</a:t>
            </a:r>
          </a:p>
          <a:p>
            <a:pPr lvl="1"/>
            <a:r>
              <a:rPr lang="en-US" sz="2000" dirty="0"/>
              <a:t>1 Jul – 31 Dec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39B9-1A27-47F9-A82C-641F9093E437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25"/>
          <p:cNvSpPr txBox="1">
            <a:spLocks/>
          </p:cNvSpPr>
          <p:nvPr/>
        </p:nvSpPr>
        <p:spPr>
          <a:xfrm>
            <a:off x="522175" y="6555111"/>
            <a:ext cx="990600" cy="2468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002060"/>
                </a:solidFill>
              </a:rPr>
              <a:t>DD MMM YY</a:t>
            </a:r>
          </a:p>
        </p:txBody>
      </p:sp>
    </p:spTree>
    <p:extLst>
      <p:ext uri="{BB962C8B-B14F-4D97-AF65-F5344CB8AC3E}">
        <p14:creationId xmlns:p14="http://schemas.microsoft.com/office/powerpoint/2010/main" val="425614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RC - Briefing Slides - Narrow (75 Anniversary) sas" id="{BA77EC82-6E13-4D10-A0BA-4C77AA0D2A15}" vid="{0315B106-A550-4C0B-821C-6EF7CDA49F4A}"/>
    </a:ext>
  </a:extLst>
</a:theme>
</file>

<file path=ppt/theme/theme2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FRC - Briefing Slides - Narrow (75 Anniversary) sas" id="{BA77EC82-6E13-4D10-A0BA-4C77AA0D2A15}" vid="{570A692E-A711-4637-B9C0-219758F131B1}"/>
    </a:ext>
  </a:extLst>
</a:theme>
</file>

<file path=ppt/theme/theme3.xml><?xml version="1.0" encoding="utf-8"?>
<a:theme xmlns:a="http://schemas.openxmlformats.org/drawingml/2006/main" name="1_Office Theme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RC - Briefing Slides - Widescreen (75 Anniversary) sas" id="{31313C58-0428-42B6-8572-D22885737885}" vid="{D3EE4658-7F65-49FC-B01D-4D8AA46E00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1BDA29026294D917D96ACC895DE56" ma:contentTypeVersion="1" ma:contentTypeDescription="Create a new document." ma:contentTypeScope="" ma:versionID="514c8f013474bb06c3714e33622380b5">
  <xsd:schema xmlns:xsd="http://www.w3.org/2001/XMLSchema" xmlns:xs="http://www.w3.org/2001/XMLSchema" xmlns:p="http://schemas.microsoft.com/office/2006/metadata/properties" xmlns:ns2="6afc5bb3-6187-4992-95b5-16b02620f2dd" targetNamespace="http://schemas.microsoft.com/office/2006/metadata/properties" ma:root="true" ma:fieldsID="2c67959afa6819ef73010ec985c4d57c" ns2:_="">
    <xsd:import namespace="6afc5bb3-6187-4992-95b5-16b02620f2d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c5bb3-6187-4992-95b5-16b02620f2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FD521-896C-49B1-8A67-B6C33BF4338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6afc5bb3-6187-4992-95b5-16b02620f2dd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BA49C5-0C68-4552-918F-FD9F4404E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c5bb3-6187-4992-95b5-16b02620f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CA4C5-BB4D-4125-8489-E43D6D484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AFRC - Briefing Slides - Narrow (75 Anniversary) sas</Template>
  <TotalTime>627</TotalTime>
  <Words>239</Words>
  <Application>Microsoft Office PowerPoint</Application>
  <PresentationFormat>On-screen Show (4:3)</PresentationFormat>
  <Paragraphs>34</Paragraphs>
  <Slides>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Schoolbook</vt:lpstr>
      <vt:lpstr>Franklin Gothic Book</vt:lpstr>
      <vt:lpstr>Symbol</vt:lpstr>
      <vt:lpstr>Wingdings</vt:lpstr>
      <vt:lpstr>Office Theme</vt:lpstr>
      <vt:lpstr>1_USAF(Unclas)</vt:lpstr>
      <vt:lpstr>1_Office Theme</vt:lpstr>
      <vt:lpstr>AGR Continuation Decision Milestones</vt:lpstr>
      <vt:lpstr>AGR ACD Milestones</vt:lpstr>
      <vt:lpstr>AGR ACD Timeline and Lifecycle</vt:lpstr>
      <vt:lpstr>AGR ACD Timeline and Lifecycle</vt:lpstr>
      <vt:lpstr>AGR ACD Milestones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STRADER, STEVEN A CIV USAF AFRC HQ AFRC/DS</dc:creator>
  <cp:lastModifiedBy>JACOB</cp:lastModifiedBy>
  <cp:revision>34</cp:revision>
  <cp:lastPrinted>2024-07-02T14:25:31Z</cp:lastPrinted>
  <dcterms:created xsi:type="dcterms:W3CDTF">2022-05-04T12:48:08Z</dcterms:created>
  <dcterms:modified xsi:type="dcterms:W3CDTF">2024-07-02T14:40:33Z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0x0101009871BDA29026294D917D96ACC895DE56</vt:lpwstr>
  </property>
</Properties>
</file>